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sldIdLst>
    <p:sldId id="256" r:id="rId4"/>
    <p:sldId id="260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4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17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1625601" y="246596"/>
            <a:ext cx="10450689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101602" y="1388533"/>
            <a:ext cx="11997265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9168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076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856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365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37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894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66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83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84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8491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03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012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2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0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5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2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8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5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9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82C2F-958C-4674-BD81-AA3E691392B5}" type="datetimeFigureOut">
              <a:rPr lang="en-US" smtClean="0"/>
              <a:t>12/27/2020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CA14-348D-470C-B77F-F2AFCAB41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409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5601" y="246596"/>
            <a:ext cx="10450689" cy="9980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2" y="1388533"/>
            <a:ext cx="11997265" cy="505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3737366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377" rtl="1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ED5441"/>
          </a:solidFill>
          <a:latin typeface="Times New Roman" panose="02020603050405020304" pitchFamily="18" charset="0"/>
          <a:ea typeface="+mj-ea"/>
          <a:cs typeface="B Titr" panose="00000700000000000000" pitchFamily="2" charset="-78"/>
        </a:defRPr>
      </a:lvl1pPr>
    </p:titleStyle>
    <p:bodyStyle>
      <a:lvl1pPr marL="228594" indent="-228594" algn="r" defTabSz="914377" rtl="1" eaLnBrk="1" latinLnBrk="0" hangingPunct="1">
        <a:lnSpc>
          <a:spcPct val="150000"/>
        </a:lnSpc>
        <a:spcBef>
          <a:spcPts val="1000"/>
        </a:spcBef>
        <a:buFont typeface="Wingdings" panose="05000000000000000000" pitchFamily="2" charset="2"/>
        <a:buChar char="q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1pPr>
      <a:lvl2pPr marL="685783" indent="-228594" algn="r" defTabSz="914377" rtl="1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2pPr>
      <a:lvl3pPr marL="1142971" indent="-228594" algn="r" defTabSz="914377" rtl="1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B Nazanin" panose="00000400000000000000" pitchFamily="2" charset="-78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500B7-C8F9-4270-BAF1-CBC0084464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73A2-B2E7-42C0-8DB9-D904174750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41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052013"/>
              </p:ext>
            </p:extLst>
          </p:nvPr>
        </p:nvGraphicFramePr>
        <p:xfrm>
          <a:off x="203200" y="76240"/>
          <a:ext cx="11776365" cy="6470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782">
                  <a:extLst>
                    <a:ext uri="{9D8B030D-6E8A-4147-A177-3AD203B41FA5}">
                      <a16:colId xmlns:a16="http://schemas.microsoft.com/office/drawing/2014/main" xmlns="" val="2621637938"/>
                    </a:ext>
                  </a:extLst>
                </a:gridCol>
                <a:gridCol w="6511636">
                  <a:extLst>
                    <a:ext uri="{9D8B030D-6E8A-4147-A177-3AD203B41FA5}">
                      <a16:colId xmlns:a16="http://schemas.microsoft.com/office/drawing/2014/main" xmlns="" val="3446914231"/>
                    </a:ext>
                  </a:extLst>
                </a:gridCol>
                <a:gridCol w="1560947">
                  <a:extLst>
                    <a:ext uri="{9D8B030D-6E8A-4147-A177-3AD203B41FA5}">
                      <a16:colId xmlns:a16="http://schemas.microsoft.com/office/drawing/2014/main" xmlns="" val="1281248189"/>
                    </a:ext>
                  </a:extLst>
                </a:gridCol>
              </a:tblGrid>
              <a:tr h="356302">
                <a:tc gridSpan="3">
                  <a:txBody>
                    <a:bodyPr/>
                    <a:lstStyle/>
                    <a:p>
                      <a:pPr algn="ctr"/>
                      <a:r>
                        <a:rPr lang="fa-IR" sz="1900" dirty="0" smtClean="0"/>
                        <a:t>برنامه</a:t>
                      </a:r>
                      <a:r>
                        <a:rPr lang="fa-IR" sz="1900" baseline="0" dirty="0" smtClean="0"/>
                        <a:t> کارگاه مراقبتهای ادغام یافته ناخوشی های اطفال(مانا) غی</a:t>
                      </a:r>
                      <a:r>
                        <a:rPr lang="fa-IR" sz="19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ر</a:t>
                      </a:r>
                      <a:r>
                        <a:rPr lang="fa-IR" sz="19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پزشک دی ماه 99</a:t>
                      </a:r>
                      <a:r>
                        <a:rPr lang="fa-IR" sz="1900" baseline="0" dirty="0" smtClean="0"/>
                        <a:t> ‍‍</a:t>
                      </a:r>
                      <a:endParaRPr lang="en-US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51168637"/>
                  </a:ext>
                </a:extLst>
              </a:tr>
              <a:tr h="356302">
                <a:tc gridSpan="2"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تلاوت کلام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الله مجید و سرود ملی 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8:40-8:30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9789091"/>
                  </a:ext>
                </a:extLst>
              </a:tr>
              <a:tr h="316305">
                <a:tc rowSpan="3"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fa-I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فرزانه ابراهیمی کارشناس سلامت کودکان معاونت بهداشتی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پیش آزمون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8:50-8:40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7250498"/>
                  </a:ext>
                </a:extLst>
              </a:tr>
              <a:tr h="299293">
                <a:tc vMerge="1">
                  <a:txBody>
                    <a:bodyPr/>
                    <a:lstStyle/>
                    <a:p>
                      <a:pPr marL="0" algn="ctr" defTabSz="914377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بیان اهداف و مقدمه 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9:00-8:50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4418929"/>
                  </a:ext>
                </a:extLst>
              </a:tr>
              <a:tr h="359780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 علائم خطر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فوری- ارزیابی علائم ونشانه های خطر کودک بیماری 2 ماه تا 5 سال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10:00-9:00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68853145"/>
                  </a:ext>
                </a:extLst>
              </a:tr>
              <a:tr h="356302">
                <a:tc gridSpan="2">
                  <a:txBody>
                    <a:bodyPr/>
                    <a:lstStyle/>
                    <a:p>
                      <a:pPr algn="ctr"/>
                      <a:r>
                        <a:rPr lang="fa-I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استراحت و </a:t>
                      </a:r>
                      <a:r>
                        <a:rPr lang="fa-IR" sz="15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پذیرایی</a:t>
                      </a:r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10:30-10:00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556159"/>
                  </a:ext>
                </a:extLst>
              </a:tr>
              <a:tr h="356302">
                <a:tc row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فرزانه ابراهیمی کارشناس سلامت کودکان معاونت بهداشتی</a:t>
                      </a:r>
                      <a:endParaRPr kumimoji="0" lang="en-US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، طبقه بندی و درمان اسهال در کودک بیمار 2 ماه تا 5 سال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11:30-10:30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22599023"/>
                  </a:ext>
                </a:extLst>
              </a:tr>
              <a:tr h="356302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طبقه بندی و درمان تب در کودک بیمار 2 ماه تا 5 سال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12:30-11:30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7893986"/>
                  </a:ext>
                </a:extLst>
              </a:tr>
              <a:tr h="359780">
                <a:tc>
                  <a:txBody>
                    <a:bodyPr/>
                    <a:lstStyle/>
                    <a:p>
                      <a:pPr algn="ctr"/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طبقه بندی و درمان مشکل گوش و گلودرد در کودک بیمار 2 ماه تا 5 سال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13:30-12:30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2900772"/>
                  </a:ext>
                </a:extLst>
              </a:tr>
              <a:tr h="370554">
                <a:tc gridSpan="3"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روز دوم</a:t>
                      </a:r>
                      <a:endParaRPr lang="en-US" sz="2000" dirty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0412482"/>
                  </a:ext>
                </a:extLst>
              </a:tr>
              <a:tr h="356302">
                <a:tc rowSpan="2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فرزانه ابراهیمی کارشناس سلامت کودکان معاونت بهداشتی</a:t>
                      </a:r>
                      <a:endParaRPr kumimoji="0" lang="en-US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سندرم نقص ایمنی اکتسابی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9:00-8:30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7702394"/>
                  </a:ext>
                </a:extLst>
              </a:tr>
              <a:tr h="393446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 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طبقه بندی شیر خوار کمتر از دو ماه از نظر ابتلابه عفونت شدی باکتریال، بیماری خیلی شدی و...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10:00-9:00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3139407"/>
                  </a:ext>
                </a:extLst>
              </a:tr>
              <a:tr h="356302">
                <a:tc gridSpan="2">
                  <a:txBody>
                    <a:bodyPr/>
                    <a:lstStyle/>
                    <a:p>
                      <a:pPr algn="ctr"/>
                      <a:r>
                        <a:rPr lang="fa-IR" sz="1500" dirty="0" smtClean="0"/>
                        <a:t>استراحت و پذیرایی</a:t>
                      </a:r>
                      <a:endParaRPr lang="en-US" sz="15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10:30-10:00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0637558"/>
                  </a:ext>
                </a:extLst>
              </a:tr>
              <a:tr h="356302">
                <a:tc rowSpan="5"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a-IR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فرزانه ابراهیمی کارشناس سلامت کودکان معاونت بهداشتی</a:t>
                      </a:r>
                      <a:endParaRPr kumimoji="0" lang="en-US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طبقه بندی و اقدام لازم شیرخوار کمتر از 2 ماه مبتلا به زردی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11:30-10:30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014957"/>
                  </a:ext>
                </a:extLst>
              </a:tr>
              <a:tr h="356302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ارزیابی، طبقه بندی و درمان اسهال و کم آبی در شیر خوار بیمار کمتر از 2 ماه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12:00-11:30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3856401"/>
                  </a:ext>
                </a:extLst>
              </a:tr>
              <a:tr h="356302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پیگیری</a:t>
                      </a:r>
                      <a:r>
                        <a:rPr lang="fa-IR" sz="1500" baseline="0" dirty="0" smtClean="0">
                          <a:cs typeface="B Nazanin" panose="00000400000000000000" pitchFamily="2" charset="-78"/>
                        </a:rPr>
                        <a:t> و مشاوره کودک بیمار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12:30-12:00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03597165"/>
                  </a:ext>
                </a:extLst>
              </a:tr>
              <a:tr h="356302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ثبت مانا در سامانه سیب و پرسش و پاسخ 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13:00-12:30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8485759"/>
                  </a:ext>
                </a:extLst>
              </a:tr>
              <a:tr h="356302">
                <a:tc vMerge="1">
                  <a:txBody>
                    <a:bodyPr/>
                    <a:lstStyle/>
                    <a:p>
                      <a:endParaRPr lang="en-US" sz="19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پس آزمون و کار گروهی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500" dirty="0" smtClean="0">
                          <a:cs typeface="B Nazanin" panose="00000400000000000000" pitchFamily="2" charset="-78"/>
                        </a:rPr>
                        <a:t>14:00-13:00</a:t>
                      </a:r>
                      <a:endParaRPr lang="en-US" sz="15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6093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40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662"/>
            <a:ext cx="10515600" cy="314947"/>
          </a:xfrm>
        </p:spPr>
        <p:txBody>
          <a:bodyPr>
            <a:no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Nazanin"/>
              </a:rPr>
              <a:t> </a:t>
            </a:r>
            <a:r>
              <a:rPr lang="fa-IR" sz="1600" b="1" dirty="0">
                <a:latin typeface="Calibri" panose="020F0502020204030204" pitchFamily="34" charset="0"/>
                <a:ea typeface="Calibri" panose="020F0502020204030204" pitchFamily="34" charset="0"/>
                <a:cs typeface="Nazanin"/>
              </a:rPr>
              <a:t>پوشش بين‌المللی آموزش مراقبت ادغام يافته ناخوشي‌هاي اطفال (مانا) به گزارش کشورها در پايان 2009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2697" y="662609"/>
            <a:ext cx="10389704" cy="564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4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0134" y="206401"/>
            <a:ext cx="7838017" cy="788387"/>
          </a:xfrm>
        </p:spPr>
        <p:txBody>
          <a:bodyPr>
            <a:normAutofit/>
          </a:bodyPr>
          <a:lstStyle/>
          <a:p>
            <a:r>
              <a:rPr lang="fa-IR" sz="2400" dirty="0"/>
              <a:t>یاد آوری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2" y="1235947"/>
            <a:ext cx="8997949" cy="5207187"/>
          </a:xfrm>
        </p:spPr>
        <p:txBody>
          <a:bodyPr>
            <a:normAutofit/>
          </a:bodyPr>
          <a:lstStyle/>
          <a:p>
            <a:pPr lvl="0" algn="just"/>
            <a:r>
              <a:rPr lang="fa-IR" sz="2400" b="1" dirty="0"/>
              <a:t>اگر پزشک در محل  ارائه خدمت(مرکز/پایگاه /خانه بهداشت) حضور دارد : کودک بیمار باید مستقیما توسط پزشک و براساس بوکلت ویژه پزشک ویزیت شود و مشاوره ها ،توصیه ها و پیگیری های لازم توسط غیر پزشک  و بر اساس این بوکلت انجام شود .</a:t>
            </a:r>
            <a:endParaRPr lang="en-US" sz="2400" dirty="0"/>
          </a:p>
          <a:p>
            <a:pPr lvl="0" algn="just"/>
            <a:r>
              <a:rPr lang="fa-IR" sz="2400" b="1" dirty="0"/>
              <a:t>اگر به دلایل مختلف پزشک در محل ارائه خدمت(مرکز/پایگاه /خانه بهداشت)  حضور ندارد :  و براساس سطح بندی،  غیر پزشک، ارائه دهنده خدمات مراقبت کودک بیماراست، باید مطابق بوکلت مراقبتهای ادغام یافته ناخوشی های اطفال(مانا) ارزیابی و طبقه بندی مشکل  شیرخوار/ کودک بیمار، به دقت و به ترتیب انجام شده و اقدامات لازم را انجام گیرد.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26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1" y="246595"/>
            <a:ext cx="7838017" cy="647335"/>
          </a:xfrm>
        </p:spPr>
        <p:txBody>
          <a:bodyPr>
            <a:normAutofit fontScale="90000"/>
          </a:bodyPr>
          <a:lstStyle/>
          <a:p>
            <a:r>
              <a:rPr lang="fa-IR" sz="2400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مراقبت </a:t>
            </a:r>
            <a:r>
              <a:rPr lang="ar-SA" sz="2400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کودک ب</a:t>
            </a:r>
            <a:r>
              <a:rPr lang="ar-SA" sz="2400" dirty="0"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dirty="0"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مار2 ماهه تا 5 ساله</a:t>
            </a:r>
            <a:r>
              <a:rPr lang="en-US" sz="2400" dirty="0">
                <a:ea typeface="Calibri" panose="020F0502020204030204" pitchFamily="34" charset="0"/>
                <a:cs typeface="B Mitra" panose="00000400000000000000" pitchFamily="2" charset="-78"/>
              </a:rPr>
              <a:t/>
            </a:r>
            <a:br>
              <a:rPr lang="en-US" sz="2400" dirty="0">
                <a:ea typeface="Calibri" panose="020F0502020204030204" pitchFamily="34" charset="0"/>
                <a:cs typeface="B Mitra" panose="00000400000000000000" pitchFamily="2" charset="-78"/>
              </a:rPr>
            </a:br>
            <a:endParaRPr lang="en-US" sz="24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41697" y="1023584"/>
            <a:ext cx="8854289" cy="5395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1pPr>
            <a:lvl2pPr marL="6858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2pPr>
            <a:lvl3pPr marL="11430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3pPr>
            <a:lvl4pPr marL="16002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4pPr>
            <a:lvl5pPr marL="20574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fa-IR" sz="1800" dirty="0">
              <a:solidFill>
                <a:prstClr val="black"/>
              </a:solidFill>
              <a:latin typeface="Calibri Light" panose="020F030202020403020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5353" y="893930"/>
            <a:ext cx="8531051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dirty="0">
                <a:solidFill>
                  <a:srgbClr val="002060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ارزیابی      طبقه بندی          اقدام(انتقال،ارجاع، درمان،پی گیری و مشاوره)</a:t>
            </a: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علائم خطر فور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علائم و نشانه ها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خطر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سرفه 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 تنفس مشکل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اسهال و کم آبی     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تب </a:t>
            </a:r>
            <a:endParaRPr lang="fa-IR" sz="2400" b="1" dirty="0">
              <a:solidFill>
                <a:prstClr val="black"/>
              </a:solidFill>
              <a:latin typeface="BLotusBold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مشکل گوش</a:t>
            </a:r>
            <a:r>
              <a:rPr lang="en-US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/ 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گلو درد</a:t>
            </a:r>
            <a:endParaRPr lang="fa-IR" sz="2400" b="1" dirty="0">
              <a:solidFill>
                <a:prstClr val="black"/>
              </a:solidFill>
              <a:latin typeface="BLotusBold"/>
              <a:ea typeface="Calibri" panose="020F0502020204030204" pitchFamily="34" charset="0"/>
              <a:cs typeface="B Mitra" panose="00000400000000000000" pitchFamily="2" charset="-78"/>
            </a:endParaRPr>
          </a:p>
          <a:p>
            <a:pPr marL="342891" indent="-342891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اختلال رشد</a:t>
            </a:r>
            <a:r>
              <a:rPr lang="en-US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/ </a:t>
            </a:r>
            <a:r>
              <a:rPr lang="en-US" sz="2400" b="1" dirty="0">
                <a:solidFill>
                  <a:prstClr val="black"/>
                </a:solidFill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prstClr val="black"/>
                </a:solidFill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واکس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ناس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ون</a:t>
            </a:r>
            <a:r>
              <a:rPr lang="en-US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/ 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مکمل ها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دارو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یی/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  نحوه انتقال</a:t>
            </a:r>
            <a:r>
              <a:rPr lang="en-US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/</a:t>
            </a:r>
            <a:r>
              <a:rPr lang="en-US" sz="2400" b="1" dirty="0">
                <a:solidFill>
                  <a:prstClr val="black"/>
                </a:solidFill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 </a:t>
            </a:r>
            <a:r>
              <a:rPr lang="ar-SA" sz="2400" b="1" dirty="0">
                <a:solidFill>
                  <a:prstClr val="black"/>
                </a:solidFill>
                <a:latin typeface="B Nazanin" panose="00000400000000000000" pitchFamily="2" charset="-78"/>
                <a:ea typeface="Calibri" panose="020F0502020204030204" pitchFamily="34" charset="0"/>
                <a:cs typeface="B Mitra" panose="00000400000000000000" pitchFamily="2" charset="-78"/>
              </a:rPr>
              <a:t>سا</a:t>
            </a:r>
            <a:r>
              <a:rPr lang="ar-SA" sz="2400" b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B Mitra" panose="00000400000000000000" pitchFamily="2" charset="-78"/>
              </a:rPr>
              <a:t>ی</a:t>
            </a:r>
            <a:r>
              <a:rPr lang="ar-SA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ر مشکلا</a:t>
            </a:r>
            <a:r>
              <a:rPr lang="fa-IR" sz="2400" b="1" dirty="0">
                <a:solidFill>
                  <a:prstClr val="black"/>
                </a:solidFill>
                <a:latin typeface="BLotusBold"/>
                <a:ea typeface="Calibri" panose="020F0502020204030204" pitchFamily="34" charset="0"/>
                <a:cs typeface="B Mitra" panose="00000400000000000000" pitchFamily="2" charset="-78"/>
              </a:rPr>
              <a:t>ت</a:t>
            </a:r>
            <a:endParaRPr lang="en-US" dirty="0">
              <a:solidFill>
                <a:prstClr val="black"/>
              </a:solidFill>
              <a:latin typeface="Calibri" panose="020F0502020204030204"/>
              <a:cs typeface="B Mitra" panose="00000400000000000000" pitchFamily="2" charset="-78"/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9190893" y="983392"/>
            <a:ext cx="321548" cy="2525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7583158" y="983392"/>
            <a:ext cx="383513" cy="2525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96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28189" y="3045042"/>
            <a:ext cx="8469297" cy="7901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1" y="246595"/>
            <a:ext cx="7838017" cy="428971"/>
          </a:xfrm>
        </p:spPr>
        <p:txBody>
          <a:bodyPr>
            <a:normAutofit/>
          </a:bodyPr>
          <a:lstStyle/>
          <a:p>
            <a:r>
              <a:rPr lang="fa-IR" sz="2400" dirty="0"/>
              <a:t>یاد آوری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728189" y="1065320"/>
            <a:ext cx="8469297" cy="7634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28189" y="1953087"/>
            <a:ext cx="8469297" cy="96766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41697" y="675566"/>
            <a:ext cx="8854289" cy="57433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just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1pPr>
            <a:lvl2pPr marL="6858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2pPr>
            <a:lvl3pPr marL="11430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3pPr>
            <a:lvl4pPr marL="16002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4pPr>
            <a:lvl5pPr marL="2057400" indent="-228600" algn="just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B Nazanin" panose="00000400000000000000" pitchFamily="2" charset="-78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مفاهیم ضروری  : 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انتقال دهید (رنگ قرمز): اگر براساس بوکلت پس از ارزیابی و طبقه بندی ، بیمار باید بلافاصله به بیمارستان انتقال داده شود ، همزمان با انجام اقدامات قبل از انتقال (ص ...) با مرکز اورژانس نیز تماس بگیرید و همچنین مرکز خدمات جامع سلامت را در جریان شرایط بیمار و اقدامات انجام شده قرار دهید . 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فورا ارجاع دهید ( رنگ قرمز) : اگر براساس بوکلت پس از ارزیابی و طبقه بندی ، بیمار باید فورا ارجاع داده شود. پس از انجام اقدامات و توصیه های ضروری از همراه شیرخوار /کودک بیمار بخواهید که  او را بلافاصله با سریعترین و مطمئن ترین وسیله نقلیه به نزدیکترین مرکزی که پزشک در آن حضور دارد، برساند و همچنین به پزشک مرکز در خصوص ارجاع بیمار اطلاع دهید . 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ارجاع دهید (رنگ زرد): اگر براساس بوکلت پس از ارزیابی و طبقه بندی ، بیمار باید ارجاع داده شود، پس از انجام اقدامات مربوطه ، از همراه شیرخوار/  کودک بیمار بخواهید تا در اولین فرصت برای ادامه بررسی و سایر اقدامات به پزشک مرکزمراجعه کند. 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مراجعه/ مراجعه مجددکند : بر اساس بوکلت و پس از انجام اقدامات لازم ، مادر باید مجددا در زمان مقرر که به او گفته می شود، کودک/شیرخوار را برای ارزیابی مجدد یا اطمینان از بهبودی بیاورد. 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پیگیری کنید : بر اساس بوکلت و پس از انجام اقدامات لازم، ارائه دهنده خدمت باید در زمان مقرردر خصوص اطمینان از انجام اقدامات توصیه شده ، مصرف داروها و روند بهبودی کودک پیگیری کند .( پیگیری تلفنی یا حضوری و ثبت نتیجه )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lang="fa-IR" sz="1800" b="1" dirty="0">
                <a:solidFill>
                  <a:prstClr val="black"/>
                </a:solidFill>
                <a:latin typeface="Calibri Light" panose="020F0302020204030204"/>
              </a:rPr>
              <a:t>پزشک مرکز : هر پزشکی که در مرکز خدمات جامع سلامت مربوطه ( یا مرکز جایگزین آن که توسط شبکه اعلام می شود ) حضور دارد . </a:t>
            </a:r>
            <a:endParaRPr lang="en-US" sz="1800" dirty="0">
              <a:solidFill>
                <a:prstClr val="black"/>
              </a:solidFill>
              <a:latin typeface="Calibri Light" panose="020F0302020204030204"/>
            </a:endParaRPr>
          </a:p>
          <a:p>
            <a:pPr algn="r"/>
            <a:endParaRPr lang="fa-IR" sz="1800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566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640" y="243205"/>
            <a:ext cx="10515600" cy="732155"/>
          </a:xfrm>
        </p:spPr>
        <p:txBody>
          <a:bodyPr/>
          <a:lstStyle/>
          <a:p>
            <a:pPr algn="r" rtl="1"/>
            <a:r>
              <a:rPr lang="fa-IR" sz="3200" b="1" dirty="0" smtClean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مشاوره </a:t>
            </a:r>
            <a:r>
              <a:rPr lang="fa-IR" sz="3200" b="1" dirty="0">
                <a:solidFill>
                  <a:schemeClr val="accent6">
                    <a:lumMod val="50000"/>
                  </a:schemeClr>
                </a:solidFill>
                <a:cs typeface="B Titr" panose="00000700000000000000" pitchFamily="2" charset="-78"/>
              </a:rPr>
              <a:t>با مادر </a:t>
            </a:r>
            <a:endParaRPr lang="en-US" sz="3200" dirty="0">
              <a:solidFill>
                <a:schemeClr val="accent6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955040"/>
            <a:ext cx="11866880" cy="590296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sz="2400" b="1" dirty="0" smtClean="0">
                <a:cs typeface="B Nazanin" panose="00000400000000000000" pitchFamily="2" charset="-78"/>
              </a:rPr>
              <a:t>چرا </a:t>
            </a:r>
            <a:r>
              <a:rPr lang="fa-IR" sz="2400" b="1" dirty="0">
                <a:cs typeface="B Nazanin" panose="00000400000000000000" pitchFamily="2" charset="-78"/>
              </a:rPr>
              <a:t>باید با مادر مشاوره کنید؟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b="1" dirty="0" smtClean="0">
                <a:cs typeface="B Nazanin" panose="00000400000000000000" pitchFamily="2" charset="-78"/>
              </a:rPr>
              <a:t>این </a:t>
            </a:r>
            <a:r>
              <a:rPr lang="fa-IR" sz="2400" b="1" dirty="0">
                <a:cs typeface="B Nazanin" panose="00000400000000000000" pitchFamily="2" charset="-78"/>
              </a:rPr>
              <a:t>مرحله فرصت </a:t>
            </a:r>
            <a:r>
              <a:rPr lang="fa-IR" sz="2400" b="1" dirty="0" smtClean="0">
                <a:cs typeface="B Nazanin" panose="00000400000000000000" pitchFamily="2" charset="-78"/>
              </a:rPr>
              <a:t>مهمی </a:t>
            </a:r>
            <a:r>
              <a:rPr lang="fa-IR" sz="2400" b="1" dirty="0">
                <a:cs typeface="B Nazanin" panose="00000400000000000000" pitchFamily="2" charset="-78"/>
              </a:rPr>
              <a:t>برای آموزش درمان، تغذیه و مراقبت در منزل و زمان بازگشت </a:t>
            </a:r>
            <a:r>
              <a:rPr lang="fa-IR" sz="2400" b="1" dirty="0" smtClean="0">
                <a:cs typeface="B Nazanin" panose="00000400000000000000" pitchFamily="2" charset="-78"/>
              </a:rPr>
              <a:t>به مرکز/پایگاه سلامت یا خانه بهداشت است</a:t>
            </a:r>
            <a:r>
              <a:rPr lang="fa-IR" sz="2400" b="1" dirty="0">
                <a:cs typeface="B Nazanin" panose="00000400000000000000" pitchFamily="2" charset="-78"/>
              </a:rPr>
              <a:t>. </a:t>
            </a:r>
            <a:r>
              <a:rPr lang="fa-IR" sz="2400" b="1" dirty="0" smtClean="0">
                <a:cs typeface="B Nazanin" panose="00000400000000000000" pitchFamily="2" charset="-78"/>
              </a:rPr>
              <a:t>در این مرحله  </a:t>
            </a:r>
            <a:r>
              <a:rPr lang="fa-IR" sz="2400" b="1" dirty="0">
                <a:cs typeface="B Nazanin" panose="00000400000000000000" pitchFamily="2" charset="-78"/>
              </a:rPr>
              <a:t>در مورد تمام </a:t>
            </a:r>
            <a:r>
              <a:rPr lang="fa-IR" sz="2400" b="1" dirty="0" smtClean="0">
                <a:cs typeface="B Nazanin" panose="00000400000000000000" pitchFamily="2" charset="-78"/>
              </a:rPr>
              <a:t>توصیه های  </a:t>
            </a:r>
            <a:r>
              <a:rPr lang="fa-IR" sz="2400" b="1" dirty="0">
                <a:cs typeface="B Nazanin" panose="00000400000000000000" pitchFamily="2" charset="-78"/>
              </a:rPr>
              <a:t>مناسب برای بیماری‌ها پس از ارزیابی، طبقه‌بندی و تصمیم به درمان مشاوره خواهید داد. </a:t>
            </a:r>
            <a:r>
              <a:rPr lang="fa-IR" sz="2400" b="1" dirty="0" smtClean="0">
                <a:cs typeface="B Nazanin" panose="00000400000000000000" pitchFamily="2" charset="-78"/>
              </a:rPr>
              <a:t>لزوم آن  مهارت‌های </a:t>
            </a:r>
            <a:r>
              <a:rPr lang="fa-IR" sz="2400" b="1" dirty="0">
                <a:cs typeface="B Nazanin" panose="00000400000000000000" pitchFamily="2" charset="-78"/>
              </a:rPr>
              <a:t>ارتباطی </a:t>
            </a:r>
            <a:r>
              <a:rPr lang="fa-IR" sz="2400" b="1" dirty="0" smtClean="0">
                <a:cs typeface="B Nazanin" panose="00000400000000000000" pitchFamily="2" charset="-78"/>
              </a:rPr>
              <a:t>است .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b="1" dirty="0" smtClean="0">
                <a:cs typeface="B Nazanin" panose="00000400000000000000" pitchFamily="2" charset="-78"/>
              </a:rPr>
              <a:t>فرآیند </a:t>
            </a:r>
            <a:r>
              <a:rPr lang="en-US" sz="2400" b="1" dirty="0">
                <a:cs typeface="B Nazanin" panose="00000400000000000000" pitchFamily="2" charset="-78"/>
              </a:rPr>
              <a:t>APAC</a:t>
            </a:r>
            <a:r>
              <a:rPr lang="fa-IR" sz="2400" b="1" dirty="0">
                <a:cs typeface="B Nazanin" panose="00000400000000000000" pitchFamily="2" charset="-78"/>
              </a:rPr>
              <a:t>. در هنگام ارزیابی، طبقه‌بندی و </a:t>
            </a:r>
            <a:r>
              <a:rPr lang="fa-IR" sz="2400" b="1" dirty="0" smtClean="0">
                <a:cs typeface="B Nazanin" panose="00000400000000000000" pitchFamily="2" charset="-78"/>
              </a:rPr>
              <a:t>توصیه و اقدام :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بپرسید </a:t>
            </a:r>
            <a:r>
              <a:rPr lang="en-US" sz="2400" b="1" dirty="0">
                <a:cs typeface="B Nazanin" panose="00000400000000000000" pitchFamily="2" charset="-78"/>
              </a:rPr>
              <a:t>(ASK)</a:t>
            </a:r>
            <a:r>
              <a:rPr lang="fa-IR" sz="2400" b="1" dirty="0">
                <a:cs typeface="B Nazanin" panose="00000400000000000000" pitchFamily="2" charset="-78"/>
              </a:rPr>
              <a:t> و گوش دهید </a:t>
            </a:r>
            <a:r>
              <a:rPr lang="en-US" sz="2400" b="1" dirty="0">
                <a:cs typeface="B Nazanin" panose="00000400000000000000" pitchFamily="2" charset="-78"/>
              </a:rPr>
              <a:t>(Listen)</a:t>
            </a:r>
            <a:r>
              <a:rPr lang="fa-IR" sz="2400" b="1" dirty="0">
                <a:cs typeface="B Nazanin" panose="00000400000000000000" pitchFamily="2" charset="-78"/>
              </a:rPr>
              <a:t> تا مشکل کودک را بفهمید و بدانید تاکنون مادر برای کودک چه کرده </a:t>
            </a:r>
            <a:r>
              <a:rPr lang="fa-IR" sz="2400" b="1" dirty="0" smtClean="0">
                <a:cs typeface="B Nazanin" panose="00000400000000000000" pitchFamily="2" charset="-78"/>
              </a:rPr>
              <a:t>است</a:t>
            </a:r>
            <a:r>
              <a:rPr lang="fa-IR" sz="2400" b="1" dirty="0">
                <a:cs typeface="B Nazanin" panose="00000400000000000000" pitchFamily="2" charset="-78"/>
              </a:rPr>
              <a:t>.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مادر را برای اقدامات خوبش تشویق کنید </a:t>
            </a:r>
            <a:r>
              <a:rPr lang="en-US" sz="2400" b="1" dirty="0">
                <a:cs typeface="B Nazanin" panose="00000400000000000000" pitchFamily="2" charset="-78"/>
              </a:rPr>
              <a:t>(Praise)</a:t>
            </a: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توصیه کنید </a:t>
            </a:r>
            <a:r>
              <a:rPr lang="en-US" sz="2400" b="1" dirty="0">
                <a:cs typeface="B Nazanin" panose="00000400000000000000" pitchFamily="2" charset="-78"/>
              </a:rPr>
              <a:t>(Advise)</a:t>
            </a:r>
            <a:r>
              <a:rPr lang="fa-IR" sz="2400" b="1" dirty="0">
                <a:cs typeface="B Nazanin" panose="00000400000000000000" pitchFamily="2" charset="-78"/>
              </a:rPr>
              <a:t> چگونه از کودک در منزل مراقبت کند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با استفاده از سئوالات، درک مادر را کنترل </a:t>
            </a:r>
            <a:r>
              <a:rPr lang="en-US" sz="2400" b="1" dirty="0">
                <a:cs typeface="B Nazanin" panose="00000400000000000000" pitchFamily="2" charset="-78"/>
              </a:rPr>
              <a:t>(Check)</a:t>
            </a:r>
            <a:r>
              <a:rPr lang="fa-IR" sz="2400" b="1" dirty="0">
                <a:cs typeface="B Nazanin" panose="00000400000000000000" pitchFamily="2" charset="-78"/>
              </a:rPr>
              <a:t> کنید.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سه گام اصلی آموزش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400" b="1" dirty="0" smtClean="0">
                <a:cs typeface="B Nazanin" panose="00000400000000000000" pitchFamily="2" charset="-78"/>
              </a:rPr>
              <a:t>اطلاعات </a:t>
            </a:r>
            <a:r>
              <a:rPr lang="fa-IR" sz="2400" b="1" dirty="0">
                <a:cs typeface="B Nazanin" panose="00000400000000000000" pitchFamily="2" charset="-78"/>
              </a:rPr>
              <a:t>بدهید – کلماتی را به کار برید که مادر بفهمد و بر مهمترین پیام‌ها تأکید کنید.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مثال بزنید – از موارد ملموس در آموزش‌ها استفاده  کنید.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400" b="1" dirty="0">
                <a:cs typeface="B Nazanin" panose="00000400000000000000" pitchFamily="2" charset="-78"/>
              </a:rPr>
              <a:t>اجازه دهید تمرین کند – تأکید کنید، فیدبک بدهید و در صورت نیاز بگذارید بیشتر تمرین کند. </a:t>
            </a:r>
            <a:endParaRPr lang="en-US" sz="2400" b="1" dirty="0">
              <a:cs typeface="B Nazanin" panose="00000400000000000000" pitchFamily="2" charset="-78"/>
            </a:endParaRPr>
          </a:p>
          <a:p>
            <a:pPr marL="0" indent="0" algn="r">
              <a:buNone/>
            </a:pPr>
            <a:endParaRPr lang="en-US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41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897</Words>
  <Application>Microsoft Office PowerPoint</Application>
  <PresentationFormat>Custom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1_Office Theme</vt:lpstr>
      <vt:lpstr>2_Office Theme</vt:lpstr>
      <vt:lpstr>PowerPoint Presentation</vt:lpstr>
      <vt:lpstr> پوشش بين‌المللی آموزش مراقبت ادغام يافته ناخوشي‌هاي اطفال (مانا) به گزارش کشورها در پايان 2009</vt:lpstr>
      <vt:lpstr>یاد آوری</vt:lpstr>
      <vt:lpstr>مراقبت کودک بیمار2 ماهه تا 5 ساله </vt:lpstr>
      <vt:lpstr>یاد آوری</vt:lpstr>
      <vt:lpstr>مشاوره با مادر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EBRAHIMI</dc:creator>
  <cp:lastModifiedBy>شاه حسيني   مهرناز</cp:lastModifiedBy>
  <cp:revision>7</cp:revision>
  <dcterms:created xsi:type="dcterms:W3CDTF">2020-12-23T18:37:33Z</dcterms:created>
  <dcterms:modified xsi:type="dcterms:W3CDTF">2020-12-27T05:01:44Z</dcterms:modified>
</cp:coreProperties>
</file>